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  <p:sldMasterId id="2147483716" r:id="rId3"/>
  </p:sldMasterIdLst>
  <p:notesMasterIdLst>
    <p:notesMasterId r:id="rId20"/>
  </p:notesMasterIdLst>
  <p:sldIdLst>
    <p:sldId id="256" r:id="rId4"/>
    <p:sldId id="257" r:id="rId5"/>
    <p:sldId id="264" r:id="rId6"/>
    <p:sldId id="266" r:id="rId7"/>
    <p:sldId id="268" r:id="rId8"/>
    <p:sldId id="270" r:id="rId9"/>
    <p:sldId id="269" r:id="rId10"/>
    <p:sldId id="271" r:id="rId11"/>
    <p:sldId id="272" r:id="rId12"/>
    <p:sldId id="258" r:id="rId13"/>
    <p:sldId id="260" r:id="rId14"/>
    <p:sldId id="261" r:id="rId15"/>
    <p:sldId id="273" r:id="rId16"/>
    <p:sldId id="262" r:id="rId17"/>
    <p:sldId id="274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714B4-B9AD-46B0-8552-82578262D11C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0DC9B-5131-4A67-9372-7BD8724EF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16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altLang="uk-UA" smtClean="0">
              <a:latin typeface="Arial" pitchFamily="34" charset="0"/>
            </a:endParaRP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88E2FB-0CC9-40EE-B1CF-917E594B9DFF}" type="slidenum">
              <a:rPr lang="ru-RU" altLang="uk-UA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ru-RU" altLang="uk-U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97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1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71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80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62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60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68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5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27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92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69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DD239-F432-43E5-8F23-DA4E27B880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828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5442-EE3A-4600-AEAF-7EC07F73C5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18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EC45-D923-4F2E-AF5E-BD936E93297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9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B5F79-280D-4E04-AD19-298AD85706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75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589CE-5B69-4519-A872-58A07D4FF3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69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CBCF2-FD47-4AF8-AB41-105339BB8A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6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F89-3CA4-49DC-B9B2-9C7132A026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69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DC818-3DD8-432F-B77A-2CAE4E6D95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96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48655-0BD1-45FB-BA50-5ACA5717FE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5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5717-1726-454F-BCA9-73BE8E14FC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33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6243-5678-4FCE-831B-D875A16773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23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64B61-1516-4134-92D3-A27C145EF8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60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E2BA2-984E-4E6B-9A9F-BE1703F68D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892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313CD-8BF4-4F98-A3F0-38974F4E5760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30628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D8985-158E-4D54-B1E1-5667D16F1489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64116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F9D95-AEF4-4DD5-8BF0-9259CBC8B5AD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1251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3EF54-90ED-4E56-B5A9-1D1FA4D684F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720954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A259E-0419-4D36-AFF6-C1AE78DDC253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971751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85BCF-CD32-4036-8A6B-9164F0F07DC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913592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AE037-51AF-462B-B051-647587BC9E9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83251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C0B76-B287-43CB-B9BC-00D33967D91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42823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7FC73-A70B-493B-BD5F-AF76A215099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639159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9B1CE-7E98-4177-84F0-28347EF4E64A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468035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41CB3-8652-4135-B717-6A045B8A7490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56937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1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5BF7C6E6-DA90-4755-9F72-4E4E2B678F78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667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84978"/>
            </a:gs>
            <a:gs pos="92000">
              <a:srgbClr val="832484"/>
            </a:gs>
            <a:gs pos="100000">
              <a:srgbClr val="83248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 smtClean="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C0055C-B1C7-42F9-A18D-C44B47867798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grpSp>
        <p:nvGrpSpPr>
          <p:cNvPr id="1031" name="Group 60"/>
          <p:cNvGrpSpPr>
            <a:grpSpLocks/>
          </p:cNvGrpSpPr>
          <p:nvPr/>
        </p:nvGrpSpPr>
        <p:grpSpPr bwMode="auto">
          <a:xfrm>
            <a:off x="-33338" y="0"/>
            <a:ext cx="9177338" cy="6858000"/>
            <a:chOff x="-33595" y="0"/>
            <a:chExt cx="9177595" cy="6857999"/>
          </a:xfrm>
        </p:grpSpPr>
        <p:grpSp>
          <p:nvGrpSpPr>
            <p:cNvPr id="1032" name="Group 182"/>
            <p:cNvGrpSpPr>
              <a:grpSpLocks/>
            </p:cNvGrpSpPr>
            <p:nvPr/>
          </p:nvGrpSpPr>
          <p:grpSpPr bwMode="auto"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</p:grpSp>
        <p:grpSp>
          <p:nvGrpSpPr>
            <p:cNvPr id="1033" name="Group 189"/>
            <p:cNvGrpSpPr>
              <a:grpSpLocks/>
            </p:cNvGrpSpPr>
            <p:nvPr/>
          </p:nvGrpSpPr>
          <p:grpSpPr bwMode="auto"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</p:grpSp>
        <p:grpSp>
          <p:nvGrpSpPr>
            <p:cNvPr id="1034" name="Group 200"/>
            <p:cNvGrpSpPr>
              <a:grpSpLocks/>
            </p:cNvGrpSpPr>
            <p:nvPr/>
          </p:nvGrpSpPr>
          <p:grpSpPr bwMode="auto"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4772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slow">
    <p:push dir="u"/>
  </p:transition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Trebuchet MS" pitchFamily="34" charset="0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4482" y="5733256"/>
            <a:ext cx="8784976" cy="93610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«Это все – 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«Этой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теме я сознательно и бесповоротно посвящаю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жизнь»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7" y="-2712"/>
            <a:ext cx="4113783" cy="5364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-2712"/>
            <a:ext cx="4896544" cy="256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549371"/>
            <a:ext cx="4896544" cy="281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133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937"/>
            <a:ext cx="8712968" cy="670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32040" y="39937"/>
            <a:ext cx="4320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Видно, дни золотые пришли, 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деревья стоят как в </a:t>
            </a:r>
            <a:r>
              <a:rPr lang="ru-RU" sz="24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сияньи</a:t>
            </a: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Ночью холодом веет с земли; 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Утром белая церковь вдали 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близка и ясна очертаньем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01653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7" b="9997"/>
          <a:stretch>
            <a:fillRect/>
          </a:stretch>
        </p:blipFill>
        <p:spPr>
          <a:xfrm>
            <a:off x="395536" y="188640"/>
            <a:ext cx="5290165" cy="623731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11" y="4378077"/>
            <a:ext cx="32575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683" y="192833"/>
            <a:ext cx="2988773" cy="623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033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8913"/>
            <a:ext cx="3794125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0" y="692150"/>
            <a:ext cx="51133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uk-UA" sz="2400" b="1" i="1" dirty="0" smtClean="0">
                <a:solidFill>
                  <a:prstClr val="white"/>
                </a:solidFill>
                <a:latin typeface="Tahoma" pitchFamily="34" charset="0"/>
              </a:rPr>
              <a:t>О, Русь моя! Жена моя! До боли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uk-UA" sz="2400" b="1" i="1" dirty="0" smtClean="0">
                <a:solidFill>
                  <a:prstClr val="white"/>
                </a:solidFill>
                <a:latin typeface="Tahoma" pitchFamily="34" charset="0"/>
              </a:rPr>
              <a:t>Нам ясен долгий путь!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ru-RU" altLang="uk-UA" sz="2400" b="1" dirty="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5604" name="Text Box 6"/>
          <p:cNvSpPr txBox="1">
            <a:spLocks noChangeArrowheads="1"/>
          </p:cNvSpPr>
          <p:nvPr/>
        </p:nvSpPr>
        <p:spPr bwMode="auto">
          <a:xfrm>
            <a:off x="5364163" y="3213100"/>
            <a:ext cx="36004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uk-UA" sz="2400" i="1" dirty="0" smtClean="0">
                <a:solidFill>
                  <a:prstClr val="white"/>
                </a:solidFill>
                <a:latin typeface="Tahoma" pitchFamily="34" charset="0"/>
              </a:rPr>
              <a:t>«</a:t>
            </a:r>
            <a:r>
              <a:rPr lang="ru-RU" altLang="uk-UA" sz="2400" b="1" i="1" dirty="0" smtClean="0">
                <a:solidFill>
                  <a:prstClr val="white"/>
                </a:solidFill>
                <a:latin typeface="Tahoma" pitchFamily="34" charset="0"/>
              </a:rPr>
              <a:t>Не как мать любит он Россию, а как жену, которую находят, когда настанет пора».</a:t>
            </a:r>
          </a:p>
          <a:p>
            <a:pPr algn="r"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uk-UA" sz="2400" b="1" i="1" dirty="0" smtClean="0">
                <a:solidFill>
                  <a:prstClr val="white"/>
                </a:solidFill>
                <a:latin typeface="Tahoma" pitchFamily="34" charset="0"/>
              </a:rPr>
              <a:t>Н. Гумилев</a:t>
            </a:r>
          </a:p>
        </p:txBody>
      </p:sp>
      <p:pic>
        <p:nvPicPr>
          <p:cNvPr id="25605" name="Picture 7" descr="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924175"/>
            <a:ext cx="504031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8"/>
          <p:cNvSpPr txBox="1">
            <a:spLocks noChangeArrowheads="1"/>
          </p:cNvSpPr>
          <p:nvPr/>
        </p:nvSpPr>
        <p:spPr bwMode="auto">
          <a:xfrm>
            <a:off x="179388" y="5949950"/>
            <a:ext cx="252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pitchFamily="18" charset="2"/>
              <a:buChar char=""/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uk-UA" smtClean="0">
                <a:solidFill>
                  <a:prstClr val="white"/>
                </a:solidFill>
                <a:latin typeface="Tahoma" pitchFamily="34" charset="0"/>
              </a:rPr>
              <a:t>В. Васнецов. Родина</a:t>
            </a:r>
          </a:p>
        </p:txBody>
      </p:sp>
    </p:spTree>
    <p:extLst>
      <p:ext uri="{BB962C8B-B14F-4D97-AF65-F5344CB8AC3E}">
        <p14:creationId xmlns:p14="http://schemas.microsoft.com/office/powerpoint/2010/main" val="1807129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519184"/>
              </p:ext>
            </p:extLst>
          </p:nvPr>
        </p:nvGraphicFramePr>
        <p:xfrm>
          <a:off x="251520" y="188641"/>
          <a:ext cx="8823124" cy="6510829"/>
        </p:xfrm>
        <a:graphic>
          <a:graphicData uri="http://schemas.openxmlformats.org/drawingml/2006/table">
            <a:tbl>
              <a:tblPr firstRow="1" firstCol="1" bandRow="1"/>
              <a:tblGrid>
                <a:gridCol w="1627084"/>
                <a:gridCol w="2558162"/>
                <a:gridCol w="2446617"/>
                <a:gridCol w="2191261"/>
              </a:tblGrid>
              <a:tr h="77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Вопросы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Стихотворение Блока «Русь»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Стихотворение Блока «Россия»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Цикл стихотворений «На поле Куликовом»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каком году создано произведение?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 сентября 1906г.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 </a:t>
                      </a: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Сентября 1908 года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июня – 21 декабря 1908 года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1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Какой предстает родина в каждом произведении?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Русь – спящая красавица, пришедшая из глубины веков,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автор благоговеет перед ней, боится нарушить ее покой. Она – загадка, которую невозможно разгадать. Поэтому возможно только преклоняться.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Россия – прекрасная молодая женщина,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обманутая ухажером. Да, у нее были трудные времена, но она сумела выжить и с достоинством продолжать свой путь. Это страна радости, приходящей через слезы и испытания, страна, где возможны любые чудеса, так как в основе всего, всей жизни – любовь. Россия переживала много трудностей, переживет  и  возрождалась.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Здесь Родина – любимая и единственная жена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с которой связано будущее. Поэт (и  его лирический герой), как и герои древности, не мыслят себя без России.  Поэтому ее нужно не просто любить, а прежде всего -  ЗАЩИЩАТЬ.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4" marR="52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714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100392" cy="483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«Русь моя, жизнь моя, вместе ль нам маяться?»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021288"/>
            <a:ext cx="8326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Русь моя, жизнь моя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382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93" y="26815"/>
            <a:ext cx="8784976" cy="673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92488" y="508518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 лампадой у иконы</a:t>
            </a:r>
          </a:p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Пить чай, отщелкивая счет,</a:t>
            </a:r>
          </a:p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 переслюнить купоны,</a:t>
            </a:r>
          </a:p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Пузатый отворив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комод…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740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222843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96752"/>
            <a:ext cx="5292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Уголь стонет, и соль забелелась,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железная воет руда...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над степью пустой загорелась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Мне Америки новой звезда!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32656"/>
            <a:ext cx="2729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«Новая Америка</a:t>
            </a:r>
            <a:r>
              <a:rPr lang="ru-RU" b="1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655882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694816"/>
              </p:ext>
            </p:extLst>
          </p:nvPr>
        </p:nvGraphicFramePr>
        <p:xfrm>
          <a:off x="323527" y="0"/>
          <a:ext cx="8496945" cy="6882147"/>
        </p:xfrm>
        <a:graphic>
          <a:graphicData uri="http://schemas.openxmlformats.org/drawingml/2006/table">
            <a:tbl>
              <a:tblPr firstRow="1" firstCol="1" bandRow="1"/>
              <a:tblGrid>
                <a:gridCol w="1547417"/>
                <a:gridCol w="2432909"/>
                <a:gridCol w="2326825"/>
                <a:gridCol w="2189794"/>
              </a:tblGrid>
              <a:tr h="1110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Вопросы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Стихотворение Блока ««Русь моя, жизнь моя, вместе ль нам маяться?»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Стихотворение Блока «Новая Америка»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Цикл стихотворений «Грешить бесстыдно, непробудно…» (1914)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каком году создано произведение?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1913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 августа 1914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Какой предстает родина в каждом произведении?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Русь есть нечто древнее, таинственное, дикое, необъяснимое, что-то уходящее корнями в незапамятные времена. Вечный, трагический обагренный кровью и озаренный дрожащим пламенем путь Руси в истории.</a:t>
                      </a:r>
                      <a:r>
                        <a:rPr lang="ru-RU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В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оля лирического героя, его свобода от Руси – лишь призрак. Да и захочет ли он этой свободы?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Поэт подводит итоги и, в то же время, рисует новый портрет России, новую перспективу ее развития.</a:t>
                      </a:r>
                      <a:r>
                        <a:rPr lang="ru-RU" sz="16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Первоначально (и обманчиво) Русь кажется богомольной, скорбной, смиренной.</a:t>
                      </a:r>
                      <a:r>
                        <a:rPr lang="ru-RU" sz="16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Теперь путь ее изменился, по убеждению Блока, неразрывно связан с индустриализацией, но Русь красит этот новый вид: «Но не страшен, невеста, Россия, Голос каменных песен твоих!»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Сталкивает  пошлость быта мещан, купцов и стремление людей к христианской духовности. Поэт изображает реалистичную картину России, современной ему.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48" marR="489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4916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ru-RU" altLang="ru-RU" sz="4000" b="1" smtClean="0"/>
              <a:t>«КОРШУН»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5344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Чертя за кругом плавный круг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Над сонным лугом коршун кружит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И смотрит на пустынный луг.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- В избушке мать, над сыном тужит: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"На хлеба, на, на грудь, соси,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Расти, покорствуй, крест неси".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Идут века, шумит война,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Встает мятеж, горят деревни,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А ты всё та ж, моя страна,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В красе заплаканной и древней.-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Доколе матери тужить?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 Доколе коршуну кружить?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22 марта 1916 </a:t>
            </a:r>
          </a:p>
        </p:txBody>
      </p:sp>
    </p:spTree>
    <p:extLst>
      <p:ext uri="{BB962C8B-B14F-4D97-AF65-F5344CB8AC3E}">
        <p14:creationId xmlns:p14="http://schemas.microsoft.com/office/powerpoint/2010/main" val="75927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48200" y="274638"/>
            <a:ext cx="4038600" cy="1143000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solidFill>
                  <a:srgbClr val="663300"/>
                </a:solidFill>
                <a:latin typeface="Arial Black" pitchFamily="34" charset="0"/>
              </a:rPr>
              <a:t>«Коршун»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7608" y="404664"/>
            <a:ext cx="3680295" cy="4464496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ru-RU" sz="1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Завершает </a:t>
            </a:r>
            <a:r>
              <a:rPr lang="ru-RU" altLang="ru-RU" sz="1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«Родина» небольшое стихотворение «Коршун». Глубинный его смысл сводится к мысли о необходимости общенациональных перемен, </a:t>
            </a:r>
            <a:r>
              <a:rPr lang="ru-RU" altLang="ru-RU" sz="1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altLang="ru-RU" sz="1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освобождении России.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sz="half" idx="2"/>
          </p:nvPr>
        </p:nvSpPr>
        <p:spPr>
          <a:xfrm flipV="1">
            <a:off x="4648200" y="6126163"/>
            <a:ext cx="4038600" cy="746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800" smtClean="0"/>
          </a:p>
        </p:txBody>
      </p:sp>
    </p:spTree>
    <p:extLst>
      <p:ext uri="{BB962C8B-B14F-4D97-AF65-F5344CB8AC3E}">
        <p14:creationId xmlns:p14="http://schemas.microsoft.com/office/powerpoint/2010/main" val="3738548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4876800" cy="6858000"/>
          </a:xfrm>
          <a:solidFill>
            <a:srgbClr val="C0C0C0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    В этом стихотворении сливаются воедино мотивы всего цикла. Здесь и неброский российский пейзаж, и напоминание о подневольной судьбе народа, и черты истории, и обобщённый образ родины. Всё это связано с фольклорной стихией. Образ коршуна символичен, это символ зловещих сил, которые тяготеют над Россией.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    Стихотворение заканчивается вопросами, которые звучат как призыв к действию: Доколе матери тужить?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    Доколе коршуну кружить?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2400" smtClean="0"/>
          </a:p>
        </p:txBody>
      </p:sp>
      <p:pic>
        <p:nvPicPr>
          <p:cNvPr id="112644" name="Picture 6" descr="Блок крш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0"/>
            <a:ext cx="43434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46674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0"/>
            <a:ext cx="3826768" cy="565447"/>
          </a:xfrm>
        </p:spPr>
        <p:txBody>
          <a:bodyPr/>
          <a:lstStyle/>
          <a:p>
            <a:r>
              <a:rPr lang="ru-RU" dirty="0"/>
              <a:t>«Скифы»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7" y="-243408"/>
            <a:ext cx="42926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48680"/>
            <a:ext cx="5008215" cy="2825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7" y="3118910"/>
            <a:ext cx="4505334" cy="292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2536448"/>
            <a:ext cx="338849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/>
              <a:t>Россия -Сфинкс</a:t>
            </a: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2423" y="6093296"/>
            <a:ext cx="43155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/>
              <a:t>Мильоны</a:t>
            </a:r>
            <a:r>
              <a:rPr lang="ru-RU" sz="2400" i="1" dirty="0" smtClean="0"/>
              <a:t> </a:t>
            </a:r>
            <a:r>
              <a:rPr lang="ru-RU" sz="2400" i="1" dirty="0"/>
              <a:t>- вас . Нас –тьмы , и тьмы , и тьмы</a:t>
            </a:r>
            <a:r>
              <a:rPr lang="ru-RU" sz="2400" i="1" dirty="0" smtClean="0"/>
              <a:t>…</a:t>
            </a:r>
            <a:endParaRPr lang="ru-RU" sz="2400" i="1" dirty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87" y="4398899"/>
            <a:ext cx="4512378" cy="2446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88024" y="3433193"/>
            <a:ext cx="403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О, старый мир !Пока ты не </a:t>
            </a:r>
            <a:r>
              <a:rPr lang="ru-RU" sz="2400" i="1" dirty="0" smtClean="0"/>
              <a:t>погиб,…</a:t>
            </a:r>
            <a:r>
              <a:rPr lang="ru-RU" sz="2400" i="1" dirty="0"/>
              <a:t>остановись !..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4733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88658243"/>
              </p:ext>
            </p:extLst>
          </p:nvPr>
        </p:nvGraphicFramePr>
        <p:xfrm>
          <a:off x="395536" y="332656"/>
          <a:ext cx="8424936" cy="5342356"/>
        </p:xfrm>
        <a:graphic>
          <a:graphicData uri="http://schemas.openxmlformats.org/drawingml/2006/table">
            <a:tbl>
              <a:tblPr firstRow="1" firstCol="1" bandRow="1"/>
              <a:tblGrid>
                <a:gridCol w="2067003"/>
                <a:gridCol w="3249819"/>
                <a:gridCol w="3108114"/>
              </a:tblGrid>
              <a:tr h="593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Вопросы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Стихотворение Блока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«Коршун»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Стихотворение Блока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«Скифы»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7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каком году создано произведение?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29 -30 января 1918г.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1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Какой предстает родина в каждом произведении?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Сосредоточены все ведущие мотивы, прозвучавшие в цикле. Тут и приметы неброского российского пейзажа, и напоминание о подневольной судьбе русского человека, и черты отечественной истории, и обобщенный образ самой родины.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«Русский путь» мыслился как альтернатива (пусть даже не осуществившаяся в полной мере) окостенению западной цивилизации.</a:t>
                      </a:r>
                      <a:r>
                        <a:rPr lang="ru-RU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Жить не бессмысленно, если есть Россия.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30" marR="60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224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" y="1124744"/>
            <a:ext cx="8755063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406" y="1166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Блок испытывал к Родине не только нежность, любовь. Он относился к ней с должным уважением и в то же самое время с трепетом. Он преклонялся перед ней….</a:t>
            </a: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Россия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Блока – вечная любовь, вечная Боль, вечная Тайна. Она талантлива, но беспечна. Она нищая, но при этом сильная и гордая. Блоковская  Русь – вечная незнакомка, одинокая в густо населенном мире. Она то Прекрасная Дама, то нищенка. Образ Родины у Блока чрезвычайно сложен, многогранен и противоречив. Сам поэт говорил, что этой теме посвящает всю свою жизнь. Пьяная, богомольная, озорно смотрящая из-под женского платка,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нищая, суровая, сильная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 такова Россия Блока</a:t>
            </a:r>
            <a:r>
              <a:rPr lang="ru-RU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6741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Интернет-ресурсы:</a:t>
            </a:r>
          </a:p>
          <a:p>
            <a:r>
              <a:rPr lang="ru-RU" dirty="0" smtClean="0"/>
              <a:t> http://itn.ru/communities.aspx?cat_no=2168&amp;lib_no=21422&amp;tmpl=lib&amp;page=1</a:t>
            </a:r>
          </a:p>
          <a:p>
            <a:r>
              <a:rPr lang="ru-RU" dirty="0" smtClean="0"/>
              <a:t>http://www.litcabinet.ru/kl/l5015.htm</a:t>
            </a:r>
          </a:p>
          <a:p>
            <a:r>
              <a:rPr lang="ru-RU" dirty="0" smtClean="0"/>
              <a:t>http://www.cnso.ru/litera/lit36.html</a:t>
            </a:r>
          </a:p>
          <a:p>
            <a:r>
              <a:rPr lang="ru-RU" dirty="0" smtClean="0"/>
              <a:t>http://mlis.fobr.ru/metodika/prepod/infotech/09/</a:t>
            </a:r>
          </a:p>
          <a:p>
            <a:r>
              <a:rPr lang="ru-RU" dirty="0" smtClean="0"/>
              <a:t>http://www.art-catalog.ru/gallery.php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324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utumn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867</Words>
  <Application>Microsoft Office PowerPoint</Application>
  <PresentationFormat>Экран (4:3)</PresentationFormat>
  <Paragraphs>94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Оформление по умолчанию</vt:lpstr>
      <vt:lpstr>2_Оформление по умолчанию</vt:lpstr>
      <vt:lpstr>Autumn</vt:lpstr>
      <vt:lpstr>«Это все – о России» «Этой теме я сознательно и бесповоротно посвящаю жизнь»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«КОРШУН»</vt:lpstr>
      <vt:lpstr>«Коршун»</vt:lpstr>
      <vt:lpstr>Презентация PowerPoint</vt:lpstr>
      <vt:lpstr>«Скифы»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12</cp:revision>
  <dcterms:created xsi:type="dcterms:W3CDTF">2017-01-22T09:54:15Z</dcterms:created>
  <dcterms:modified xsi:type="dcterms:W3CDTF">2017-01-23T05:12:53Z</dcterms:modified>
</cp:coreProperties>
</file>